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92" r:id="rId3"/>
    <p:sldId id="391" r:id="rId4"/>
    <p:sldId id="411" r:id="rId5"/>
    <p:sldId id="417" r:id="rId6"/>
    <p:sldId id="402" r:id="rId7"/>
    <p:sldId id="422" r:id="rId8"/>
    <p:sldId id="412" r:id="rId9"/>
    <p:sldId id="403" r:id="rId10"/>
    <p:sldId id="429" r:id="rId11"/>
    <p:sldId id="394" r:id="rId12"/>
    <p:sldId id="395" r:id="rId13"/>
    <p:sldId id="393" r:id="rId14"/>
    <p:sldId id="420" r:id="rId15"/>
    <p:sldId id="407" r:id="rId16"/>
    <p:sldId id="423" r:id="rId17"/>
    <p:sldId id="424" r:id="rId18"/>
    <p:sldId id="425" r:id="rId19"/>
    <p:sldId id="405" r:id="rId20"/>
    <p:sldId id="426" r:id="rId21"/>
    <p:sldId id="427" r:id="rId22"/>
    <p:sldId id="428" r:id="rId23"/>
    <p:sldId id="409" r:id="rId24"/>
    <p:sldId id="408" r:id="rId25"/>
    <p:sldId id="414" r:id="rId26"/>
    <p:sldId id="430" r:id="rId27"/>
    <p:sldId id="431" r:id="rId28"/>
    <p:sldId id="415" r:id="rId29"/>
    <p:sldId id="396" r:id="rId30"/>
    <p:sldId id="397" r:id="rId31"/>
    <p:sldId id="398" r:id="rId32"/>
    <p:sldId id="399" r:id="rId33"/>
    <p:sldId id="418" r:id="rId34"/>
    <p:sldId id="419" r:id="rId35"/>
    <p:sldId id="345" r:id="rId36"/>
    <p:sldId id="270" r:id="rId3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7" autoAdjust="0"/>
    <p:restoredTop sz="94660"/>
  </p:normalViewPr>
  <p:slideViewPr>
    <p:cSldViewPr>
      <p:cViewPr varScale="1">
        <p:scale>
          <a:sx n="70" d="100"/>
          <a:sy n="70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DE728-7906-4563-93F0-D4988594DB54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956D-6C8E-42F1-891E-1CCC5373724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30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A416-E9CA-4D1B-9732-B080496FE95A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E969-D54C-41F9-9EF9-1FB57AF04E7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969-D54C-41F9-9EF9-1FB57AF04E7D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70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91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60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51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6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6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05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37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71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69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71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06BF-D08A-403F-9B90-4B62D341413F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CC4B-3C3E-4E83-9E84-16DD5D820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30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das.j@rrtv.cz" TargetMode="Externa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Prezentace výzkumu </a:t>
            </a:r>
          </a:p>
          <a:p>
            <a:pPr lvl="0"/>
            <a:endParaRPr lang="cs-CZ" b="1" dirty="0">
              <a:solidFill>
                <a:schemeClr val="tx1"/>
              </a:solidFill>
            </a:endParaRP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Zbiroh 2018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logotyp_jpg\LOGO RRTV ZAK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800108" cy="2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Četnost </a:t>
            </a:r>
            <a:r>
              <a:rPr lang="cs-CZ" dirty="0" smtClean="0"/>
              <a:t>užívání HbbTV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 rotWithShape="1">
          <a:blip r:embed="rId3"/>
          <a:srcRect l="25132" t="14548" r="26091" b="6350"/>
          <a:stretch/>
        </p:blipFill>
        <p:spPr bwMode="auto">
          <a:xfrm>
            <a:off x="2051720" y="1124744"/>
            <a:ext cx="5328592" cy="4891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1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Užívání funkcí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8" t="13360" r="19572" b="8681"/>
          <a:stretch/>
        </p:blipFill>
        <p:spPr>
          <a:xfrm>
            <a:off x="1305068" y="1417638"/>
            <a:ext cx="7011348" cy="4461767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53" t="28633" r="26375" b="35729"/>
          <a:stretch/>
        </p:blipFill>
        <p:spPr>
          <a:xfrm>
            <a:off x="457200" y="2132856"/>
            <a:ext cx="7740860" cy="252028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Oblíbenost programů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8" t="29270" r="22257" b="15045"/>
          <a:stretch/>
        </p:blipFill>
        <p:spPr>
          <a:xfrm>
            <a:off x="904161" y="1916832"/>
            <a:ext cx="7627315" cy="3422513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8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Sociodemografické hledisko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 rotWithShape="1">
          <a:blip r:embed="rId3"/>
          <a:srcRect l="27546" t="19403" r="28375" b="31654"/>
          <a:stretch/>
        </p:blipFill>
        <p:spPr bwMode="auto">
          <a:xfrm>
            <a:off x="1331639" y="1304317"/>
            <a:ext cx="6480721" cy="4497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77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229600" cy="1143000"/>
          </a:xfrm>
        </p:spPr>
        <p:txBody>
          <a:bodyPr/>
          <a:lstStyle/>
          <a:p>
            <a:r>
              <a:rPr lang="cs-CZ" dirty="0" smtClean="0"/>
              <a:t>Smart TV a uživatelé 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4728" t="36724" r="36487" b="29002"/>
          <a:stretch/>
        </p:blipFill>
        <p:spPr>
          <a:xfrm>
            <a:off x="1269975" y="2132856"/>
            <a:ext cx="6741697" cy="2664296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6563072" cy="276490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5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 pořízení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13" t="49951" r="31107" b="10273"/>
          <a:stretch/>
        </p:blipFill>
        <p:spPr>
          <a:xfrm>
            <a:off x="1187624" y="1206330"/>
            <a:ext cx="7286669" cy="467094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2780607" cy="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8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 nepořízení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8604" t="41534" r="30225" b="10053"/>
          <a:stretch/>
        </p:blipFill>
        <p:spPr bwMode="auto">
          <a:xfrm>
            <a:off x="1259633" y="1417638"/>
            <a:ext cx="6391514" cy="4708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5220072" y="2060848"/>
            <a:ext cx="2431075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7524328" y="1628800"/>
            <a:ext cx="66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sym typeface="Symbol" panose="05050102010706020507" pitchFamily="18" charset="2"/>
              </a:rPr>
              <a:t>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6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Sociodemografické hledisko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248"/>
            <a:ext cx="2780607" cy="860367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28604" t="14550" r="28903" b="16931"/>
          <a:stretch/>
        </p:blipFill>
        <p:spPr bwMode="auto">
          <a:xfrm>
            <a:off x="1907704" y="1127175"/>
            <a:ext cx="561662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5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Nejoblíbenější funkce Smart TV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3" t="10179" r="20467" b="13453"/>
          <a:stretch/>
        </p:blipFill>
        <p:spPr>
          <a:xfrm>
            <a:off x="1475656" y="1628800"/>
            <a:ext cx="6912768" cy="4200164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A CÍLE PRŮZKUMU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AutoNum type="alphaLcParenR"/>
            </a:pPr>
            <a:r>
              <a:rPr lang="cs-CZ" dirty="0" smtClean="0"/>
              <a:t>Dochází </a:t>
            </a:r>
            <a:r>
              <a:rPr lang="cs-CZ" dirty="0"/>
              <a:t>k využívání „netelevizní </a:t>
            </a:r>
            <a:r>
              <a:rPr lang="cs-CZ" dirty="0" smtClean="0"/>
              <a:t>nabídky“</a:t>
            </a:r>
          </a:p>
          <a:p>
            <a:pPr marL="514350" indent="-514350" algn="just">
              <a:buAutoNum type="alphaLcParenR"/>
            </a:pPr>
            <a:r>
              <a:rPr lang="cs-CZ" dirty="0" smtClean="0"/>
              <a:t>Jaké </a:t>
            </a:r>
            <a:r>
              <a:rPr lang="cs-CZ" dirty="0"/>
              <a:t>divácké skupiny HbbTV využívají, jakou formou a kdo jsou jejich běžnými uživateli? </a:t>
            </a:r>
            <a:endParaRPr lang="cs-CZ" dirty="0" smtClean="0"/>
          </a:p>
          <a:p>
            <a:pPr marL="514350" indent="-514350" algn="just">
              <a:buAutoNum type="alphaLcParenR"/>
            </a:pPr>
            <a:r>
              <a:rPr lang="cs-CZ" dirty="0" smtClean="0"/>
              <a:t>Je </a:t>
            </a:r>
            <a:r>
              <a:rPr lang="cs-CZ" dirty="0"/>
              <a:t>si běžný divák </a:t>
            </a:r>
            <a:r>
              <a:rPr lang="cs-CZ" dirty="0" smtClean="0"/>
              <a:t>vědom </a:t>
            </a:r>
            <a:r>
              <a:rPr lang="cs-CZ" dirty="0"/>
              <a:t>rozdílů mezi televizním vysíláním jako takovým a službami HbbTV? Užívání moderních technologií klade i vyšší nároky na ochranu spotřebitele, neboť může dojít k omezení ochrany soukromých údajů, případně problémům spojeným s přímou platbou za prémiový obsah prostřednictvím platebních karet. Druhý okruh otázek by tak měl byl zaměřen na to: </a:t>
            </a:r>
          </a:p>
          <a:p>
            <a:pPr marL="514350" indent="-514350" algn="just">
              <a:buAutoNum type="alphaLcParenR"/>
            </a:pPr>
            <a:r>
              <a:rPr lang="cs-CZ" dirty="0" smtClean="0"/>
              <a:t>Pociťují diváci určité hrozby či rizika?</a:t>
            </a:r>
          </a:p>
          <a:p>
            <a:pPr marL="514350" indent="-514350" algn="just">
              <a:buAutoNum type="alphaLcParenR"/>
            </a:pPr>
            <a:r>
              <a:rPr lang="cs-CZ" dirty="0" smtClean="0"/>
              <a:t> </a:t>
            </a:r>
            <a:r>
              <a:rPr lang="cs-CZ" dirty="0"/>
              <a:t>J</a:t>
            </a:r>
            <a:r>
              <a:rPr lang="cs-CZ" dirty="0" smtClean="0"/>
              <a:t>aké </a:t>
            </a:r>
            <a:r>
              <a:rPr lang="cs-CZ" dirty="0"/>
              <a:t>je chování diváků – spotřebitelů, užívajících technologie, které nabízejí mnohem širší škálu komerční </a:t>
            </a:r>
            <a:r>
              <a:rPr lang="cs-CZ" dirty="0" smtClean="0"/>
              <a:t>komunikace</a:t>
            </a:r>
            <a:endParaRPr lang="cs-CZ" dirty="0" smtClean="0">
              <a:latin typeface="+mj-lt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255" t="33113" r="68109" b="54670"/>
          <a:stretch/>
        </p:blipFill>
        <p:spPr>
          <a:xfrm>
            <a:off x="6156176" y="1107697"/>
            <a:ext cx="1313384" cy="8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Sledování lineárního vysílání </a:t>
            </a:r>
            <a:br>
              <a:rPr lang="cs-CZ" dirty="0" smtClean="0"/>
            </a:br>
            <a:r>
              <a:rPr lang="cs-CZ" dirty="0" smtClean="0"/>
              <a:t>na Smart TV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3"/>
          <a:srcRect l="28321" t="62687" r="24122" b="12679"/>
          <a:stretch/>
        </p:blipFill>
        <p:spPr bwMode="auto">
          <a:xfrm>
            <a:off x="755576" y="2420888"/>
            <a:ext cx="7621459" cy="2674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3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Lineární vysílání x služby nabízené Smart TV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3"/>
          <a:srcRect l="27696" t="45082" r="29069" b="40740"/>
          <a:stretch/>
        </p:blipFill>
        <p:spPr bwMode="auto">
          <a:xfrm>
            <a:off x="899592" y="2420888"/>
            <a:ext cx="756084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98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Lineární vysílání x služby nabízené Smart TV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124" t="29270" r="29118" b="15045"/>
          <a:stretch/>
        </p:blipFill>
        <p:spPr>
          <a:xfrm>
            <a:off x="1907704" y="1446916"/>
            <a:ext cx="5680404" cy="46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Ochota platby za služby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988" t="21385" r="24047" b="15044"/>
          <a:stretch/>
        </p:blipFill>
        <p:spPr>
          <a:xfrm>
            <a:off x="1691680" y="1988840"/>
            <a:ext cx="6552728" cy="37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Důvod nevyužívání placených služeb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577" t="32293" r="23152" b="30955"/>
          <a:stretch/>
        </p:blipFill>
        <p:spPr>
          <a:xfrm>
            <a:off x="935597" y="1844824"/>
            <a:ext cx="81543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reklama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57" t="14951" r="21163" b="48456"/>
          <a:stretch/>
        </p:blipFill>
        <p:spPr>
          <a:xfrm>
            <a:off x="1448748" y="1772816"/>
            <a:ext cx="7673548" cy="3096344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Povědomí o personalizované reklamě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05" t="46302" r="32900" b="35728"/>
          <a:stretch/>
        </p:blipFill>
        <p:spPr>
          <a:xfrm>
            <a:off x="1187624" y="2204864"/>
            <a:ext cx="7200800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Povědomí o rizicích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5959" t="47355" r="25926" b="28835"/>
          <a:stretch/>
        </p:blipFill>
        <p:spPr bwMode="auto">
          <a:xfrm>
            <a:off x="755575" y="2204864"/>
            <a:ext cx="7666105" cy="2848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2232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Srovnání se zahraničím</a:t>
            </a:r>
            <a:endParaRPr lang="cs-CZ" b="1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latin typeface="+mj-lt"/>
              </a:rPr>
              <a:t>Polsko</a:t>
            </a:r>
          </a:p>
          <a:p>
            <a:pPr algn="just"/>
            <a:r>
              <a:rPr lang="cs-CZ" dirty="0" smtClean="0">
                <a:latin typeface="+mj-lt"/>
              </a:rPr>
              <a:t>Maďarsko</a:t>
            </a:r>
          </a:p>
          <a:p>
            <a:pPr algn="just"/>
            <a:r>
              <a:rPr lang="cs-CZ" dirty="0" smtClean="0">
                <a:latin typeface="+mj-lt"/>
              </a:rPr>
              <a:t>Německo </a:t>
            </a:r>
            <a:endParaRPr lang="cs-CZ" dirty="0" smtClean="0">
              <a:latin typeface="+mj-lt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1026" name="Picture 2" descr="http://hbbtv.pl/wp-content/uploads/2018/05/HUB_TVP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00201"/>
            <a:ext cx="7476319" cy="42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průzkumu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08525"/>
          </a:xfrm>
        </p:spPr>
        <p:txBody>
          <a:bodyPr>
            <a:noAutofit/>
          </a:bodyPr>
          <a:lstStyle/>
          <a:p>
            <a:pPr algn="just"/>
            <a:r>
              <a:rPr lang="cs-CZ" sz="2200" dirty="0" smtClean="0">
                <a:latin typeface="+mj-lt"/>
              </a:rPr>
              <a:t>Populace</a:t>
            </a:r>
            <a:r>
              <a:rPr lang="cs-CZ" sz="2200" dirty="0">
                <a:latin typeface="+mj-lt"/>
              </a:rPr>
              <a:t>: uživatelé internetu ve věku 16 a více let s televizorem v domácnosti, kteří alespoň občas sledují </a:t>
            </a:r>
            <a:r>
              <a:rPr lang="cs-CZ" sz="2200" dirty="0" smtClean="0">
                <a:latin typeface="+mj-lt"/>
              </a:rPr>
              <a:t>televizi.</a:t>
            </a:r>
          </a:p>
          <a:p>
            <a:pPr algn="just"/>
            <a:r>
              <a:rPr lang="cs-CZ" sz="2200" dirty="0" smtClean="0">
                <a:latin typeface="+mj-lt"/>
              </a:rPr>
              <a:t>Výběr </a:t>
            </a:r>
            <a:r>
              <a:rPr lang="cs-CZ" sz="2200" dirty="0">
                <a:latin typeface="+mj-lt"/>
              </a:rPr>
              <a:t>respondenta: kvótní výběr </a:t>
            </a:r>
            <a:r>
              <a:rPr lang="cs-CZ" sz="2200" dirty="0" smtClean="0">
                <a:latin typeface="+mj-lt"/>
              </a:rPr>
              <a:t>z </a:t>
            </a:r>
            <a:r>
              <a:rPr lang="cs-CZ" sz="2200" dirty="0">
                <a:latin typeface="+mj-lt"/>
              </a:rPr>
              <a:t>databáze respondentů Českého národního panelu, který čítá přibližně 70 tisíc </a:t>
            </a:r>
            <a:r>
              <a:rPr lang="cs-CZ" sz="2200" dirty="0" smtClean="0">
                <a:latin typeface="+mj-lt"/>
              </a:rPr>
              <a:t>respondentů.</a:t>
            </a:r>
          </a:p>
          <a:p>
            <a:pPr algn="just"/>
            <a:r>
              <a:rPr lang="cs-CZ" sz="2200" dirty="0" smtClean="0">
                <a:latin typeface="+mj-lt"/>
              </a:rPr>
              <a:t>Metoda</a:t>
            </a:r>
            <a:r>
              <a:rPr lang="cs-CZ" sz="2200" dirty="0">
                <a:latin typeface="+mj-lt"/>
              </a:rPr>
              <a:t>: </a:t>
            </a:r>
            <a:r>
              <a:rPr lang="cs-CZ" sz="2200" dirty="0" err="1">
                <a:latin typeface="+mj-lt"/>
              </a:rPr>
              <a:t>Computer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Assisted</a:t>
            </a:r>
            <a:r>
              <a:rPr lang="cs-CZ" sz="2200" dirty="0">
                <a:latin typeface="+mj-lt"/>
              </a:rPr>
              <a:t> Web </a:t>
            </a:r>
            <a:r>
              <a:rPr lang="cs-CZ" sz="2200" dirty="0" err="1">
                <a:latin typeface="+mj-lt"/>
              </a:rPr>
              <a:t>Interviewing</a:t>
            </a:r>
            <a:r>
              <a:rPr lang="cs-CZ" sz="2200" dirty="0">
                <a:latin typeface="+mj-lt"/>
              </a:rPr>
              <a:t> (CAWI) </a:t>
            </a:r>
            <a:endParaRPr lang="cs-CZ" sz="2200" dirty="0" smtClean="0">
              <a:latin typeface="+mj-lt"/>
            </a:endParaRPr>
          </a:p>
          <a:p>
            <a:pPr algn="just"/>
            <a:r>
              <a:rPr lang="cs-CZ" sz="2200" dirty="0" smtClean="0">
                <a:latin typeface="+mj-lt"/>
              </a:rPr>
              <a:t>Nástroj </a:t>
            </a:r>
            <a:r>
              <a:rPr lang="cs-CZ" sz="2200" dirty="0">
                <a:latin typeface="+mj-lt"/>
              </a:rPr>
              <a:t>sběru dat: dotazník obsahující uzavřené i otevřené </a:t>
            </a:r>
            <a:r>
              <a:rPr lang="cs-CZ" sz="2200" dirty="0" smtClean="0">
                <a:latin typeface="+mj-lt"/>
              </a:rPr>
              <a:t>otázky.</a:t>
            </a:r>
          </a:p>
          <a:p>
            <a:pPr algn="just"/>
            <a:r>
              <a:rPr lang="cs-CZ" sz="2200" dirty="0" smtClean="0">
                <a:latin typeface="+mj-lt"/>
              </a:rPr>
              <a:t>Termín </a:t>
            </a:r>
            <a:r>
              <a:rPr lang="cs-CZ" sz="2200" dirty="0">
                <a:latin typeface="+mj-lt"/>
              </a:rPr>
              <a:t>sběru dat: 23. březen – 3. duben </a:t>
            </a:r>
            <a:r>
              <a:rPr lang="cs-CZ" sz="2200" dirty="0" smtClean="0">
                <a:latin typeface="+mj-lt"/>
              </a:rPr>
              <a:t>2018.</a:t>
            </a:r>
          </a:p>
          <a:p>
            <a:pPr algn="just"/>
            <a:r>
              <a:rPr lang="cs-CZ" sz="2200" dirty="0" smtClean="0">
                <a:latin typeface="+mj-lt"/>
              </a:rPr>
              <a:t>Počet </a:t>
            </a:r>
            <a:r>
              <a:rPr lang="cs-CZ" sz="2200" dirty="0">
                <a:latin typeface="+mj-lt"/>
              </a:rPr>
              <a:t>sesbíraných dotazníků zařazených ke zpracování: 2015 dotazníků.</a:t>
            </a:r>
            <a:endParaRPr lang="cs-CZ" sz="2200" dirty="0" smtClean="0">
              <a:latin typeface="+mj-lt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1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2050" name="Picture 2" descr="VÃ½sledek obrÃ¡zku pro hbbtv polsk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433"/>
            <a:ext cx="7211640" cy="40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3074" name="Picture 2" descr="https://www.hbbtv.org/wp-content/uploads/2016/11/PL_TVP_HYBRYDOWA_platfor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2959"/>
            <a:ext cx="7056784" cy="39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4098" name="Picture 2" descr="VÃ½sledek obrÃ¡zku pro hbbtv auf deutsc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5404" r="11518" b="15045"/>
          <a:stretch/>
        </p:blipFill>
        <p:spPr bwMode="auto">
          <a:xfrm>
            <a:off x="1115616" y="1844823"/>
            <a:ext cx="6552728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38860"/>
            <a:ext cx="7408316" cy="4155603"/>
          </a:xfrm>
        </p:spPr>
      </p:pic>
    </p:spTree>
    <p:extLst>
      <p:ext uri="{BB962C8B-B14F-4D97-AF65-F5344CB8AC3E}">
        <p14:creationId xmlns:p14="http://schemas.microsoft.com/office/powerpoint/2010/main" val="25650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 rotWithShape="1">
          <a:blip r:embed="rId3"/>
          <a:srcRect l="-166" t="5821" r="7077" b="11375"/>
          <a:stretch/>
        </p:blipFill>
        <p:spPr bwMode="auto">
          <a:xfrm>
            <a:off x="844561" y="1572198"/>
            <a:ext cx="7454878" cy="3921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6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204" y="127101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Shrnutí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 smtClean="0"/>
              <a:t>Běžně užívaná platforma</a:t>
            </a:r>
            <a:r>
              <a:rPr lang="cs-CZ" sz="2800" b="1" dirty="0" smtClean="0"/>
              <a:t>.</a:t>
            </a:r>
          </a:p>
          <a:p>
            <a:pPr algn="just"/>
            <a:r>
              <a:rPr lang="cs-CZ" sz="2800" b="1" dirty="0" smtClean="0"/>
              <a:t>Obliba „netelevizní nabídky“</a:t>
            </a:r>
            <a:endParaRPr lang="cs-CZ" sz="2800" b="1" dirty="0" smtClean="0"/>
          </a:p>
          <a:p>
            <a:pPr algn="just"/>
            <a:r>
              <a:rPr lang="cs-CZ" sz="2800" b="1" dirty="0" smtClean="0"/>
              <a:t>Využívání zejména zpětného shlédnutí pořadu.</a:t>
            </a:r>
          </a:p>
          <a:p>
            <a:pPr algn="just"/>
            <a:r>
              <a:rPr lang="cs-CZ" sz="2800" b="1" dirty="0" smtClean="0"/>
              <a:t>Blíže na www.rrtv.cz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2781300" cy="860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2609317" cy="18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31837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Děkuji za pozornost.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2780607" cy="860367"/>
          </a:xfrm>
        </p:spPr>
      </p:pic>
      <p:sp>
        <p:nvSpPr>
          <p:cNvPr id="2050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HAAAAQUBAQEAAAAAAAAAAAAABgADBAUHAgEI/8QAQhAAAgEDAwEGAwQHBQcFAAAAAQIDAAQRBRIhMQYTIkFRcRRhkQcygaEVIyRCUrHBFtHh8PEzNUNicoKiNERTY7L/xAAaAQADAQEBAQAAAAAAAAAAAAACAwQBBQAG/8QAMREAAgIBAwEGBAYCAwAAAAAAAQIAAxEEEiExBRMiQVFhIzKBkRQzcaHB8ELhYrHR/9oADAMBAAIRAxEAPwDcaVKlXp6KlSpV6eipUqZuLqG1haa6ljhiUZLyMFA/E16ejxOOteZoA137WNBsCY9PL6jLj70I/VD3bz/AGs27QfaN2k1hmjW7FjbHjurUYJHoX6n8MU5aHb2imtVZ9EZFLIr5XivNSZs2l7qLYGSe+cf1PFT3vtbZ90Wq3qHAz+1sPyU038L/AMoK2s/yqTPpnilmvmddZ7TW7gjVb9selwzVOt+1PakEZ1G79zJW/g29Yl9YqHDCfRXzrzNYXadqe0czqI9Qv3ORkKyHP5VbR612pRQz3t5uznDGE/likWVis4dgISatX6AzXs17WRSdou1yDfDeM3qrRwn+QqDL2/7VW04hkmh7z+GSBR/dW10d4MowP1gnWqpwVP2m1V7WMx9v+1gk2yGwQZ6ywnH/AImpV19oPaO1Xdv0eXHUCGRMD3LUR0tkaNSpGcGa5SrFYvtd11pNi6bZSnoApYf1NGXYXtrddotRks722toZFhaXEDluhUck/wDVQNS6jJhrcrdIc0qVKlRsVLNKhntb2rGgywWsNobm8uEZolaQRpxgcnk+fkKJVLHAgswUZMJqHtf7Z6BoG5dR1KFZgM/DxnfKf+wc1mnaDVu2eqsySXMdtbHgwWbquR83zuP1FCMuj6mJ3mitHjkP/wAbJz7ndVKabzYydtTzhVMNNZ+2G7un7jQdPa3VmwJpwJJD8wg46epPtQrML3XIZbvtLc6rOUwVEibVT5gZC5/CoEOm61azieCwmEg/ewh/Hzp64k7SzKUlivWBHICAfyFG1RHCce/nFmxyeRIIGkq2EilbJwO9kwPxIxj86mrqGlRwi2+Ffj78qnJPyXPT3qtfTr5UUfBXGT6RNkflXP6L1B8GPT75s85+HfH8q89CNjcx+8NbWXoB9oTp+j7hYyksNtFGCXUXSsxUD5sSfoKjxy2t3JMNOtLqd87UCKNoz/E/+A96oEtJ40k3xSpIBja0bjP08/liubW5vbZ17iWe3OeWXcuD64oTp9o8DfvCS9gfb2htadmRJHH3hkEh5kV3wicdPD97n1I9q6OlPZlQLbdNypPwimMD+InBP4D1oWTXLi3mYm5lmJHUyN+Yz61wO01+OEuRH/3E/wBaifT6wtjfkfrHqdIRuYc/eGdul1DE6/DNknwkWuD7kKeB9TUeT9PPM4jdlRRjf8Oip+G7xH6UMf2lulkWSO6nZyMMWwM+3NOf2g1CUYhw3PCg+I/9oNLOgvB3YBPvNV9Kxwcj6Qo+G1uXEbTTeL7xVFXA44xx19/woR1vTptOuGE+F3HhQ+4j3+dWC65cQxH9IQqHIwD8QysPdR/U1UGW51S5ZbaOSeUjI7x848vP8OpqzS120nxY+kTetFg8AkaJ5DnLOB6g/mflXbXHhCu/ebem0fzP+tTZI7azZUv5UuwCFMVv1QZyeenPT5UzqEkEwCxWkNgkZG2DcWdsjqT5+VVbyTE90q84jmkwT34kjgygVC745yBRn9ij57X3CA8fAyH/AM46C9M1B9OhuBGAWlj2A+g86L/sOB/tdOc/+wl//cdZbwhg1cvmbtSpUq58virI/tnJ/TeioJO7Lxsoc5wuWUZrW/Ksf+3eD9fplyJkVo43UR7sMckHI9sU/TfmCI1IzWZ1c9lbz4RYrTVF8WGkkmTJGB+6RjHXkEc+XSoP9jdWitbh59YIliGQyxeAActu58hz18x1oCGvawB/vO7Ix0aQt/PNX2n9ru7tUS8nu5Jxnc+AQefQY8s/l880muzyMWlidJf3XZHWlwbPUFITcJTJjbkEDI5yOvQ5PSg1tZvYoXVrlvio5mSSLYcBV43Z9wRj8av17YW212S5u0YA4GweLpySB5jP5UIWto1zJI025MctnrnrRVI3+U87ZICdZPj7QX4khHfIRIQCATlecc1oT6teR3LxKQqoSqgHoBWa3GliGJpo5RMqOVKjjOPMYo60PUbXUbeK4lljSYKEnikyOQMbgfnwa5nbCuiK6dB1ngzK21+D7yB2q165s7iCVo1JnjbcA2PEDjP8qol7WXQ5ZFqV2zVr6a3a18cMSlM9Mk85rm17KNeWNtN38is2N67R4Vz0Hzp+luRNKj3HGYILu5VOSIye1s7ZLQJ9BUiLtFdiF5F0smJ1w0nw+QR74p+27LDTALy8KzNuIhiYAgc8Mw9ceXrU3dPnd30hbrkMaVf2lWrYrGfeF4weeJSR9obWSRQ+nW7ZOD+rXn8qWr3CJcQyWkcNvG8We7gAAByeoHnT2v6fGRbXyQiN2k2SbBhW8wcetVmtN3Tpg48BBroae1bqxYsRYzN4ZWXBeQmQsWycdf8APrXkLJGHYyyAnjZHxn3P0qS9u0Uctq1p+0BwGlL8r0OPQcHrTUcCeLJMrKM7I+QPdv7qInMcoxOw/wCqVFKpkLlIVyzYB8RP49PypQ26iZRKxVTydoDN15z8+POnY45JH2Q7I92fBHgAHnhm9s+dTtOtwUkbBjJG0Y4Ujqck8k89KEe0x2AHMYWAXZ7m2jPdl85A3yAc9ccY4o7+xmykt+08shUBDZSJkNuy2+PP+fahqeULDFGjKkTZZUVeGx/yjk+XJ9KLfsgkMvaSdou8a3S0dQ7kE53Jj24HlWW/IYNJJYYmxUqVKufL4jWL/b5/vTRiB/wZefxWtorJvtqt4J9R0gTSbD3cgB+WVzVGmGbRJ9U22omY+AcU5DA80kaJ/wARwik8DJ+dTrq0mh3RRktAX3KSBz5Ak+xoj7PQtPZw3KBLy+CiGBWQfswXOGPquCc+fSq9XeNNWXInPqPeHAlBeaBcabd9zqO0DZvVo2yGHTg1Jt1WK3lxvVHG1XY7izAgkfTFX/aqZLe6tLKLBNvGEJA+9xk1RX0iRgMrK6Rrxt6Fien1yaXor31GnV2HJnU0hqpLu4+Xpz/Ekwd/IskkUSOjKsTq4yAOMEfPP86jyzXFmbm1Z44UYgOgwWBU8D5Gq/45sHwAHr4ThSfXHrVv2H0Y6lrdpJcjZaLL4nyByPTPnmqXsFNZLSPXXLrLgyjEsLVHtNFF9PbSGONsnvFIJXOPP5VKh7YW0t3FbwBlhLAdNvPrRUtvY6/ZLD8BLZuZmhaCZywkGcBj/fVBqHZbQNsU1lLFPFBMYpTDuQ7x5MCTxx1B8q+bLU27zqFzg+XQZlFXfaYfCMm6l3EtvEZpAI5VysgOdrZzzUNYbOCMtc3Mefk276LVL2u1VX7mytgFEagNtGAB5CqKG+niGN25fRua9oexjdUHZioPl/fWT6vW/EJQQh1qDUr+fu4baSC0hQOqOcbx/F8zQ3qcT3V7BDBhpGTgE455OOfajXs1qtzqsEgmhDCEhS6jgj0IqLq+l29trCXNsoiSOAsfFwCWwGB9iasr1X4fdpyMben+5lS7vH6wRltY4UdZ5pZpST0OIyw+ZGWOeMDzrxodoi8e0vyY8EBlOCpx1Pn1PpU7VLYQyLLEpww3Z3/dIPQn05PTzBrm3tY1Ek8xCQhsKd2FYD0826VdUwsUMI1mCiLT7YSN3M27jHGQQOueOg8uvSvb64eMPHbyFiTjvFIOfIjd/dXMuoRkmG2iDIfCGdcfQVGS0LSQ/EyZVgOEOWGfLFPxiTbt5yY3PNEeI+XB4K+FSOmfU/61oP2MvJJ2luTJx+xNhQMD7yY4FA1uqLH3bgDeCHI6gdep4HIHT1NH/wBjqBe0lxg5/YW5Clf309f50q3GwxtZJcZmx0qVKufOhFWQfbmhe/0cAZJjlx9VrX6Cu3a26ahYzyxh5kicRhhwORmtF4o+IRnEVehdNomY23ZjVYLQTsgcSLhYg/KMehYY6VJTQ9f060u7jfEYlQMwDZ4+VEcVxdKqXLu7SMvL55yfP6VS9sNVkksFSMshd8Ehuox5j6VPR2jfq7hRYoKk8/pIm0yVAuDyJGezTtZpQvYNqarbLtkB47zFCN18R3jRXBfchwVY9DVvo93daDfQXLLhJQDtz95fWrztfYw6hbLqVkqFsDftYc+vFV12NoNSKG/Kb5T6H0gFO9TcPmHX394C7K0XsgqDs1bBGCzNJIoJ9ctj/PyoA29CPMVeaJBJc6dfwd66DClCrf7JuocD1yBTe2qO90vXGCIOkJFozCRb69TVSJt8UiMN7Kc4I6EV3qk4RXghKeN+8fu02gn1+ZoStn7VRt+1apZSIfuyysshx+ABP41bNOYoEluJmkbPiZgBz8gPKvnFrdPCh6+k6LgqDmVlxojS9/LFI8kwy5BUBT8s5znj2qFBouoXNkt3bQiWJtxwrjcADjJB+YP0oku9QtbDT0Cv30s7EMsT4ynuOlQ10+GUxS2miX3cXCloylzjPiHU54GFb6ivpOzrr3qJt6eUhehN2AeZGstK7R6bJvtIpURmG/YwIYDnOPSrC3ku5ZLm7vnZ1lhCqzefi6Y8qm6Np6kpcSWmsxQ7ThnuMqBkr0z0PTP9Kg9tL2KWWzt41CqwJlCNtBI4HPkPOh1RW090PmPnHVJs5zKW5u4ku84YkAhWjYE48gR0Hz96jTB7g7pcADnavLc+p8v8aQ2PMFTZHEcArzgZHn5n+tdOxDAMfu8oCuPP+H+/5VVWmxQogspJ5igxDEGRcB2w23jPHmfx6CunIaAIikK2MpnGWx1AHXr505IViLbDkK4w+7JIPz6Dr5Cme/A4EYIA4GSBn19TRhSYksBOmeNQSWJbGVwASOox6Dy+dHv2ONv7QXTkY/ZG8yf30rOmJY5IHpwMYFaZ9kNlNbatNNMuFktW28j+NPpQ3qFrMyhmNo9JrVKlSrmTrxUDfaBNbR6hZJcMqO8EgRmAwOV+lHNZj9r/AP6vTD/9cn81o66BqG7tjgGTay01Ulx7SA8LR2jdzPbzsiHCKeW88dTQ/Y6/pN8fhdQiZA7AbJEyVPyIP51DhNxZS215yqSsdpyPEAeeKfs7FL3TdYRI0Li4l+HOBkMORg+4/OpdR2fXouWJwcYI4IMDR3nVgqQOPL1jmoaJYy9/+jL5ZpIiQIdwZkx1Xg5/Ko2hX82mXJiuQRbyjbIsi9B6jNNHRbY9jW1WSMm8YCRZC5GAzjkjz4NerfW620kjwXhtzAIUnntdyKAeobd65+tVU3JqKmqtbcAcZI5z7QLqHqYPWMHGce0c7TaYbW4ilj7swGNVUxrgHHnULTJ5bO5MihjGcCXA4A9as4tUsf0SLK+nndPvRyC2bwDrznqPbNRvuWE95NLLp9uYXk01ElwZHD4y6nls/TH4UVepIoNF43YOM+v+4g0Ozh1OPP8ASWl4kdmEmbaSo/h/OqPULz4lSgGFLZORinr/AFKYxW899c2yxy4VtOhILCMj77EcA+YH+OW45tMkWO1e/thIrHEojYbs46t049KDs/TV1/Et5OfpD1LWkbF6StKcgD8AKIOzthvuC95f7IrYZNuk3PtgHioU8unaXJcrLdLPdohECRLkK+OCT0NcG2tbQWD2lwHlubaQzgPuz4QQfkc54+VV6u82fBrOM8Zx/fvA09JCF38pdaprQjAgsZDs6Lgnwg/jzQ9qQJu7fxE+E88Zyff51yq+NPwqbNbfEanZxn7vVvYHJplGiTSpgHJ9TFDUvacyI9uVUTCMd0QMsGwGOMHxHrz6Uw0kfdlFTvGDZRzwAOp48zn1rQtatrduzUyrGihY8g48x0NZ2yKjAI+7gZ4xg+YplTB4epZ6sARFpHGXJYDwqPL2FeyQPEQr+fOB5VZWNs8saYKkLtkGT0IP+fpUa8B74hc8kk7uOtLTUbrdgHTOYp0ITcT1nNhbd7OhkI7rcN5PkPOtQ+zacy6zMp2cWpP6sYH3kHH0rPLW1uRb97BKgRW5U9dwB59sYo4+yg7tanbduJsySfd1pN1ocHEqoUoyqepmqilSpVJOnFWZfbAP2jSz/wAsg/Na02gH7UI9zae/dQsAHBebLKgO390daNLxQ3eHoIq7Stqk7pepmdaXp0t3MjSQzvbBsM6Ace2ac0e4NpJZo64+JvrlCG4IwBj88Cpeui11OGFLSJ43hUBHXw7SP4QDgV1qAuYNMhmdbKa4tApmDxFnDYGWLeR4HIPUedc7WdoNqxsK8TpaLsQ6ZQVfxHrOrxo5dL17T4B4La2VEX2TcP5CrDSdOFjbz6XJc3V272e7Y/8AsVHI2oPXPX3HrVPb6Rf3SSahZ6o1rbal+skj7sMcngqTxwCSPank7PXHdxSzdoNR/UjbCyttZRx0Oc44qFq1KbFtwOD0PUY/mC1du/JTkcdRGtX1C+0vsHoogJillj7qXcgLAbTlefmPyq27URajq50DT4HjS2uolllleLK7lww6evPHnQ8+jQ3M0FnJd6ncIX2KJbsFQfYqcdaPLOGDTbO3061kkCoCsQdtzPjqSfx9vSts7tAj18uCx6ev/kUmnsdiG4HH7Qc7R28c2g28kji6uLXUI42uPhxGf9oARgfu81Juo7a41bUNJeytRbizWXKRAEsSw/LHFQdetL+ykvLi31icW88wEiyQh0DADAyT8sfhiuNOte0d1dHVLZrC6FxGIWkmDRDYCedo69fLNZXp2243jjJ8xycH9PWGVdfFs4lbezR9ntB06O2tLaWS8iJmlkXr4V/q35V5cQb7XRRDCDNJE4wqcse7X/GrCw0q5uBbaFr2mTFLckxXcT+DYoxyTz6D1Pp1xdw6FFBLpTpdgvYkkgLwylceWT5cf6VWLfw5Ut8wJJOfmz0i+7NqsB0OB+nrBQdn9VWNZjYyBC2AMjd77etdlGh1SNXRlcQvwRjHQ1orbS68lmOD98YHXHn/AK4+VDXbAQxXtjOxKu2VDAZ3cg1bT21Zc+xk+059vZiadNwb06ytv7yS601rdTnIxj1PXH0oVlCmViBgehOef85q8eVjDNdSMCVyIlQbdpB69Pao0Fm9zcSTqqlI1WRsjjnp+ea6GmvBtIxjiRapGZAcxnTrlLcmFlJMrYUjPBH9MZpuWTvbsy92Dzwp6GpXwomuZip7uNBuZugXiu7YIkb9wCeCSzAAknoPalOyVXux5Jx+8wI70oOgH8Th2uPBFyFBJYfxEjp8vKjr7L7VrLWZopiO9+Dy3yy6nFCFjqFtCRMY83GQAzeLAA8vnRL2Binm7QTT2zv3aRBG39ccdfpUdZcWNWRgdfrOgqBgtucnp9JrVKvB0FKmyme1n/2pr4tNcMoI7zCnz6VoBrPftNlSSbT4wYmZC5MUkmwt06H16/WkalS1RAlGldUtBY4EoYtJaQW8kB7kTQiRd5JAJZQoJA4J3LgDoDk4qkud06Gz+ICGVyHG7GTnHJ981Pi1I2vcpJqOoQSRR4WIwKygHGdrYIYcLg+WPLivUvBFEscOryjw+ENadRj1xzzXPalP8Tgzs122g5PPpLaOziFnZWVrKGitgELk53MB9PX61E7RmCCFC+5mVcDJzwKjaJrsOqxtDIxg1MYDxvhQ+P4cf61F1a6uY5zv4dATtIwOKkUFTtPWKvRlzkcxaTdWE2p2htjNLMjNjvMgL4G4PkTRG8cReG9uiHWBCscXn3h6n/PqaAdMlexJcEd5yQ2MdeaKdP7Tq4kF3aqcDcrRKPEw58Wfb+dFYjA+D3jm0rIoxzCKOWTxRxW+0ogMYbAAznOSOn9fxryW2mlZgZO7QpsjjjIxnzB+XFBsOo6jrRkgM+YnbeYy4XOT0ycZ9qkx2LwJHBPp88kniEbC6C4598dCPevLo2cYZiYt6xV1IhAt7ZzNLafpGQOMxsWXjI6kH0/z51yJ9JRHliaN9owwz90Dqx/v/wBaHbiwBRIRpWp4GGbbKniGD0Ab1I/DNPQ28cUbIlvqALKyMjqrDGNpHmTyD1pp0CzG2bcgn9p3P270m2uW+GimlkGAGRguRgepyePOoGta/b6/FA0MTRfD3KoVY+WDz+XSgXUrK6sL4wSxzwKrqiSMCI3AyQWzgAlfpzUy1mka6ifwhWVs4OSMHjn611NNpKkYFBzODrLGapg0vtUPeWKJBIu1ZMOdpzjOSB5c+tcwOyzxurcBQCueDxzmlFDDczuO9MK7d7j0PypWlnPdOwgi8JPh5+6OaopAqcgH7/8AU5rK9qKxH99Y3CFa6BuG8OdxUHhjT6W09xI4tVYRF87m8qu9M0GG3kD3I3tjoKvYbQRRsBGVU8ggUtzuck+eJQle0DzxmUmj9nYkQTXUigk9CaO+xdvHBcXgjwQVTkefWh+SE7zsXK4znPyok7GR92bgf8q/1rQMsXzGKTwmIVUqVKij4j0oL7a6LBdSRSSlfFnO4Eny6Yo0ql7QgnuCDgjdyOvlQsxUZEJUDnaZnr9lQ0a7Iptg5UsxH0GaT9lpe7RAZwq5OCxwKNY7S3zFneG2ZY7yOcj58Y5phIoyArCTB4JEnXypBC9TKl44HlAOPso95KTEHYKcl2bAH44qTc9n7sbEa8aQp0Jwcfjij5LfYgiRdqDgLxUW7tVU8thcc4pWATkiE9hznJmbN2YnIJDH617D2cvIzmMjPzFHtrb942w8tnA+dWUenQIDvYtu8I8qIhfOONzYHiMyiTs5eHd4VJ58qiSdm7sK/hxnH7vQ5zx+Na0tlLbZfAC5wTgHNdBSwV3dQfJWj60SovpMOosHRpj/AOhNURWVJrhUY5IWRh/X2qfZ22rQrsPxDpj7vfNgn1rUmXGP1kJz6xdK9ES46wN54CUZRTBOpsxzMY7Vadqd8ohRZ44sL+reViM85yPPOTUbRuzl53zN3aqWJGxFKqg46eda1eRrcNtaGJU3DDAeI17b2arICFOSOciqKvCROZf41OYOaX2ZSDEl2olbyXoB86v7WzjiO1UC5z0FWEsBCZC5OevpTgG3cu3IIGTRKdzkycjCgeUrkRomdUHXjJ600IiTlicelWkcG9w5B4ORXEkPjyB1olI3kTGU7QZGWPdGsQVhjq3qKvezMRjabryo6+5qsjTYRxkZ5GKvNFK7pAvTArCMDEapBbMt6VKlS46KqvWUVjFu+eM1aVA1I4aP054rCMjE0NtOZVlHGDID7EeVKW2xETn/AKTUmcl0QMeD1rsxIwG5QccUgqBKg/AMbQNJBE2PHjmlNGXUeAN71y4IkkIYjacACkk0mTk5HoaPusDMQbMzmOId6g2AH1HlUgrhgjcqw446EVyhy4OBmpmB1xzQFZobiMiPGWz9a8I/iQH0OK9n/h8s1ykhUhQBivCv0m7pwLWHBJDYznHpS+ETYQrfeGOtORyM82GPBzxUgoo5xWlSJm8mUz6U4bwhWyRzXQtWjwXUglhj2q4CCm51BZMjpRqx6RTjiVxiVlIOc0y0OWPFWTKOa42jPSnIMHiKYSJHHtHyNcND8qn7RS2CtA5zM8sSB3Pyqx0hNjSewrwIvJxUmyADNjzFaxzNVcGTKVKlS42f/9k="/>
          <p:cNvSpPr>
            <a:spLocks noChangeAspect="1" noChangeArrowheads="1"/>
          </p:cNvSpPr>
          <p:nvPr/>
        </p:nvSpPr>
        <p:spPr bwMode="auto">
          <a:xfrm>
            <a:off x="63500" y="-582613"/>
            <a:ext cx="1285875" cy="1200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CcAKcDASIAAhEBAxEB/8QAHAAAAQUBAQEAAAAAAAAAAAAABgADBAUHAgEI/8QAQhAAAgEDAwEGAwQHBQcFAAAAAQIDAAQRBRIhMQYTIkFRcRRhkQcygaEVIyRCUrHBFtHh8PEzNUNicoKiNERTY7L/xAAaAQADAQEBAQAAAAAAAAAAAAACAwQBBQAG/8QAMREAAgIBAwEGBAYCAwAAAAAAAQIAAxEEEiExBRMiQVFhIzKBkRQzcaHB8ELhYrHR/9oADAMBAAIRAxEAPwDcaVKlXp6KlSpV6eipUqZuLqG1haa6ljhiUZLyMFA/E16ejxOOteZoA137WNBsCY9PL6jLj70I/VD3bz/AGs27QfaN2k1hmjW7FjbHjurUYJHoX6n8MU5aHb2imtVZ9EZFLIr5XivNSZs2l7qLYGSe+cf1PFT3vtbZ90Wq3qHAz+1sPyU038L/AMoK2s/yqTPpnilmvmddZ7TW7gjVb9selwzVOt+1PakEZ1G79zJW/g29Yl9YqHDCfRXzrzNYXadqe0czqI9Qv3ORkKyHP5VbR612pRQz3t5uznDGE/likWVis4dgISatX6AzXs17WRSdou1yDfDeM3qrRwn+QqDL2/7VW04hkmh7z+GSBR/dW10d4MowP1gnWqpwVP2m1V7WMx9v+1gk2yGwQZ6ywnH/AImpV19oPaO1Xdv0eXHUCGRMD3LUR0tkaNSpGcGa5SrFYvtd11pNi6bZSnoApYf1NGXYXtrddotRks722toZFhaXEDluhUck/wDVQNS6jJhrcrdIc0qVKlRsVLNKhntb2rGgywWsNobm8uEZolaQRpxgcnk+fkKJVLHAgswUZMJqHtf7Z6BoG5dR1KFZgM/DxnfKf+wc1mnaDVu2eqsySXMdtbHgwWbquR83zuP1FCMuj6mJ3mitHjkP/wAbJz7ndVKabzYydtTzhVMNNZ+2G7un7jQdPa3VmwJpwJJD8wg46epPtQrML3XIZbvtLc6rOUwVEibVT5gZC5/CoEOm61azieCwmEg/ewh/Hzp64k7SzKUlivWBHICAfyFG1RHCce/nFmxyeRIIGkq2EilbJwO9kwPxIxj86mrqGlRwi2+Ffj78qnJPyXPT3qtfTr5UUfBXGT6RNkflXP6L1B8GPT75s85+HfH8q89CNjcx+8NbWXoB9oTp+j7hYyksNtFGCXUXSsxUD5sSfoKjxy2t3JMNOtLqd87UCKNoz/E/+A96oEtJ40k3xSpIBja0bjP08/liubW5vbZ17iWe3OeWXcuD64oTp9o8DfvCS9gfb2htadmRJHH3hkEh5kV3wicdPD97n1I9q6OlPZlQLbdNypPwimMD+InBP4D1oWTXLi3mYm5lmJHUyN+Yz61wO01+OEuRH/3E/wBaifT6wtjfkfrHqdIRuYc/eGdul1DE6/DNknwkWuD7kKeB9TUeT9PPM4jdlRRjf8Oip+G7xH6UMf2lulkWSO6nZyMMWwM+3NOf2g1CUYhw3PCg+I/9oNLOgvB3YBPvNV9Kxwcj6Qo+G1uXEbTTeL7xVFXA44xx19/woR1vTptOuGE+F3HhQ+4j3+dWC65cQxH9IQqHIwD8QysPdR/U1UGW51S5ZbaOSeUjI7x848vP8OpqzS120nxY+kTetFg8AkaJ5DnLOB6g/mflXbXHhCu/ebem0fzP+tTZI7azZUv5UuwCFMVv1QZyeenPT5UzqEkEwCxWkNgkZG2DcWdsjqT5+VVbyTE90q84jmkwT34kjgygVC745yBRn9ij57X3CA8fAyH/AM46C9M1B9OhuBGAWlj2A+g86L/sOB/tdOc/+wl//cdZbwhg1cvmbtSpUq58virI/tnJ/TeioJO7Lxsoc5wuWUZrW/Ksf+3eD9fplyJkVo43UR7sMckHI9sU/TfmCI1IzWZ1c9lbz4RYrTVF8WGkkmTJGB+6RjHXkEc+XSoP9jdWitbh59YIliGQyxeAActu58hz18x1oCGvawB/vO7Ix0aQt/PNX2n9ru7tUS8nu5Jxnc+AQefQY8s/l880muzyMWlidJf3XZHWlwbPUFITcJTJjbkEDI5yOvQ5PSg1tZvYoXVrlvio5mSSLYcBV43Z9wRj8av17YW212S5u0YA4GweLpySB5jP5UIWto1zJI025MctnrnrRVI3+U87ZICdZPj7QX4khHfIRIQCATlecc1oT6teR3LxKQqoSqgHoBWa3GliGJpo5RMqOVKjjOPMYo60PUbXUbeK4lljSYKEnikyOQMbgfnwa5nbCuiK6dB1ngzK21+D7yB2q165s7iCVo1JnjbcA2PEDjP8qol7WXQ5ZFqV2zVr6a3a18cMSlM9Mk85rm17KNeWNtN38is2N67R4Vz0Hzp+luRNKj3HGYILu5VOSIye1s7ZLQJ9BUiLtFdiF5F0smJ1w0nw+QR74p+27LDTALy8KzNuIhiYAgc8Mw9ceXrU3dPnd30hbrkMaVf2lWrYrGfeF4weeJSR9obWSRQ+nW7ZOD+rXn8qWr3CJcQyWkcNvG8We7gAAByeoHnT2v6fGRbXyQiN2k2SbBhW8wcetVmtN3Tpg48BBroae1bqxYsRYzN4ZWXBeQmQsWycdf8APrXkLJGHYyyAnjZHxn3P0qS9u0Uctq1p+0BwGlL8r0OPQcHrTUcCeLJMrKM7I+QPdv7qInMcoxOw/wCqVFKpkLlIVyzYB8RP49PypQ26iZRKxVTydoDN15z8+POnY45JH2Q7I92fBHgAHnhm9s+dTtOtwUkbBjJG0Y4Ujqck8k89KEe0x2AHMYWAXZ7m2jPdl85A3yAc9ccY4o7+xmykt+08shUBDZSJkNuy2+PP+fahqeULDFGjKkTZZUVeGx/yjk+XJ9KLfsgkMvaSdou8a3S0dQ7kE53Jj24HlWW/IYNJJYYmxUqVKufL4jWL/b5/vTRiB/wZefxWtorJvtqt4J9R0gTSbD3cgB+WVzVGmGbRJ9U22omY+AcU5DA80kaJ/wARwik8DJ+dTrq0mh3RRktAX3KSBz5Ak+xoj7PQtPZw3KBLy+CiGBWQfswXOGPquCc+fSq9XeNNWXInPqPeHAlBeaBcabd9zqO0DZvVo2yGHTg1Jt1WK3lxvVHG1XY7izAgkfTFX/aqZLe6tLKLBNvGEJA+9xk1RX0iRgMrK6Rrxt6Fien1yaXor31GnV2HJnU0hqpLu4+Xpz/Ekwd/IskkUSOjKsTq4yAOMEfPP86jyzXFmbm1Z44UYgOgwWBU8D5Gq/45sHwAHr4ThSfXHrVv2H0Y6lrdpJcjZaLL4nyByPTPnmqXsFNZLSPXXLrLgyjEsLVHtNFF9PbSGONsnvFIJXOPP5VKh7YW0t3FbwBlhLAdNvPrRUtvY6/ZLD8BLZuZmhaCZywkGcBj/fVBqHZbQNsU1lLFPFBMYpTDuQ7x5MCTxx1B8q+bLU27zqFzg+XQZlFXfaYfCMm6l3EtvEZpAI5VysgOdrZzzUNYbOCMtc3Mefk276LVL2u1VX7mytgFEagNtGAB5CqKG+niGN25fRua9oexjdUHZioPl/fWT6vW/EJQQh1qDUr+fu4baSC0hQOqOcbx/F8zQ3qcT3V7BDBhpGTgE455OOfajXs1qtzqsEgmhDCEhS6jgj0IqLq+l29trCXNsoiSOAsfFwCWwGB9iasr1X4fdpyMben+5lS7vH6wRltY4UdZ5pZpST0OIyw+ZGWOeMDzrxodoi8e0vyY8EBlOCpx1Pn1PpU7VLYQyLLEpww3Z3/dIPQn05PTzBrm3tY1Ek8xCQhsKd2FYD0826VdUwsUMI1mCiLT7YSN3M27jHGQQOueOg8uvSvb64eMPHbyFiTjvFIOfIjd/dXMuoRkmG2iDIfCGdcfQVGS0LSQ/EyZVgOEOWGfLFPxiTbt5yY3PNEeI+XB4K+FSOmfU/61oP2MvJJ2luTJx+xNhQMD7yY4FA1uqLH3bgDeCHI6gdep4HIHT1NH/wBjqBe0lxg5/YW5Clf309f50q3GwxtZJcZmx0qVKufOhFWQfbmhe/0cAZJjlx9VrX6Cu3a26ahYzyxh5kicRhhwORmtF4o+IRnEVehdNomY23ZjVYLQTsgcSLhYg/KMehYY6VJTQ9f060u7jfEYlQMwDZ4+VEcVxdKqXLu7SMvL55yfP6VS9sNVkksFSMshd8Ehuox5j6VPR2jfq7hRYoKk8/pIm0yVAuDyJGezTtZpQvYNqarbLtkB47zFCN18R3jRXBfchwVY9DVvo93daDfQXLLhJQDtz95fWrztfYw6hbLqVkqFsDftYc+vFV12NoNSKG/Kb5T6H0gFO9TcPmHX394C7K0XsgqDs1bBGCzNJIoJ9ctj/PyoA29CPMVeaJBJc6dfwd66DClCrf7JuocD1yBTe2qO90vXGCIOkJFozCRb69TVSJt8UiMN7Kc4I6EV3qk4RXghKeN+8fu02gn1+ZoStn7VRt+1apZSIfuyysshx+ABP41bNOYoEluJmkbPiZgBz8gPKvnFrdPCh6+k6LgqDmVlxojS9/LFI8kwy5BUBT8s5znj2qFBouoXNkt3bQiWJtxwrjcADjJB+YP0oku9QtbDT0Cv30s7EMsT4ynuOlQ10+GUxS2miX3cXCloylzjPiHU54GFb6ivpOzrr3qJt6eUhehN2AeZGstK7R6bJvtIpURmG/YwIYDnOPSrC3ku5ZLm7vnZ1lhCqzefi6Y8qm6Np6kpcSWmsxQ7ThnuMqBkr0z0PTP9Kg9tL2KWWzt41CqwJlCNtBI4HPkPOh1RW090PmPnHVJs5zKW5u4ku84YkAhWjYE48gR0Hz96jTB7g7pcADnavLc+p8v8aQ2PMFTZHEcArzgZHn5n+tdOxDAMfu8oCuPP+H+/5VVWmxQogspJ5igxDEGRcB2w23jPHmfx6CunIaAIikK2MpnGWx1AHXr505IViLbDkK4w+7JIPz6Dr5Cme/A4EYIA4GSBn19TRhSYksBOmeNQSWJbGVwASOox6Dy+dHv2ONv7QXTkY/ZG8yf30rOmJY5IHpwMYFaZ9kNlNbatNNMuFktW28j+NPpQ3qFrMyhmNo9JrVKlSrmTrxUDfaBNbR6hZJcMqO8EgRmAwOV+lHNZj9r/AP6vTD/9cn81o66BqG7tjgGTay01Ulx7SA8LR2jdzPbzsiHCKeW88dTQ/Y6/pN8fhdQiZA7AbJEyVPyIP51DhNxZS215yqSsdpyPEAeeKfs7FL3TdYRI0Li4l+HOBkMORg+4/OpdR2fXouWJwcYI4IMDR3nVgqQOPL1jmoaJYy9/+jL5ZpIiQIdwZkx1Xg5/Ko2hX82mXJiuQRbyjbIsi9B6jNNHRbY9jW1WSMm8YCRZC5GAzjkjz4NerfW620kjwXhtzAIUnntdyKAeobd65+tVU3JqKmqtbcAcZI5z7QLqHqYPWMHGce0c7TaYbW4ilj7swGNVUxrgHHnULTJ5bO5MihjGcCXA4A9as4tUsf0SLK+nndPvRyC2bwDrznqPbNRvuWE95NLLp9uYXk01ElwZHD4y6nls/TH4UVepIoNF43YOM+v+4g0Ozh1OPP8ASWl4kdmEmbaSo/h/OqPULz4lSgGFLZORinr/AFKYxW899c2yxy4VtOhILCMj77EcA+YH+OW45tMkWO1e/thIrHEojYbs46t049KDs/TV1/Et5OfpD1LWkbF6StKcgD8AKIOzthvuC95f7IrYZNuk3PtgHioU8unaXJcrLdLPdohECRLkK+OCT0NcG2tbQWD2lwHlubaQzgPuz4QQfkc54+VV6u82fBrOM8Zx/fvA09JCF38pdaprQjAgsZDs6Lgnwg/jzQ9qQJu7fxE+E88Zyff51yq+NPwqbNbfEanZxn7vVvYHJplGiTSpgHJ9TFDUvacyI9uVUTCMd0QMsGwGOMHxHrz6Uw0kfdlFTvGDZRzwAOp48zn1rQtatrduzUyrGihY8g48x0NZ2yKjAI+7gZ4xg+YplTB4epZ6sARFpHGXJYDwqPL2FeyQPEQr+fOB5VZWNs8saYKkLtkGT0IP+fpUa8B74hc8kk7uOtLTUbrdgHTOYp0ITcT1nNhbd7OhkI7rcN5PkPOtQ+zacy6zMp2cWpP6sYH3kHH0rPLW1uRb97BKgRW5U9dwB59sYo4+yg7tanbduJsySfd1pN1ocHEqoUoyqepmqilSpVJOnFWZfbAP2jSz/wAsg/Na02gH7UI9zae/dQsAHBebLKgO390daNLxQ3eHoIq7Stqk7pepmdaXp0t3MjSQzvbBsM6Ace2ac0e4NpJZo64+JvrlCG4IwBj88Cpeui11OGFLSJ43hUBHXw7SP4QDgV1qAuYNMhmdbKa4tApmDxFnDYGWLeR4HIPUedc7WdoNqxsK8TpaLsQ6ZQVfxHrOrxo5dL17T4B4La2VEX2TcP5CrDSdOFjbz6XJc3V272e7Y/8AsVHI2oPXPX3HrVPb6Rf3SSahZ6o1rbal+skj7sMcngqTxwCSPank7PXHdxSzdoNR/UjbCyttZRx0Oc44qFq1KbFtwOD0PUY/mC1du/JTkcdRGtX1C+0vsHoogJillj7qXcgLAbTlefmPyq27URajq50DT4HjS2uolllleLK7lww6evPHnQ8+jQ3M0FnJd6ncIX2KJbsFQfYqcdaPLOGDTbO3061kkCoCsQdtzPjqSfx9vSts7tAj18uCx6ev/kUmnsdiG4HH7Qc7R28c2g28kji6uLXUI42uPhxGf9oARgfu81Juo7a41bUNJeytRbizWXKRAEsSw/LHFQdetL+ykvLi31icW88wEiyQh0DADAyT8sfhiuNOte0d1dHVLZrC6FxGIWkmDRDYCedo69fLNZXp2243jjJ8xycH9PWGVdfFs4lbezR9ntB06O2tLaWS8iJmlkXr4V/q35V5cQb7XRRDCDNJE4wqcse7X/GrCw0q5uBbaFr2mTFLckxXcT+DYoxyTz6D1Pp1xdw6FFBLpTpdgvYkkgLwylceWT5cf6VWLfw5Ut8wJJOfmz0i+7NqsB0OB+nrBQdn9VWNZjYyBC2AMjd77etdlGh1SNXRlcQvwRjHQ1orbS68lmOD98YHXHn/AK4+VDXbAQxXtjOxKu2VDAZ3cg1bT21Zc+xk+059vZiadNwb06ytv7yS601rdTnIxj1PXH0oVlCmViBgehOef85q8eVjDNdSMCVyIlQbdpB69Pao0Fm9zcSTqqlI1WRsjjnp+ea6GmvBtIxjiRapGZAcxnTrlLcmFlJMrYUjPBH9MZpuWTvbsy92Dzwp6GpXwomuZip7uNBuZugXiu7YIkb9wCeCSzAAknoPalOyVXux5Jx+8wI70oOgH8Th2uPBFyFBJYfxEjp8vKjr7L7VrLWZopiO9+Dy3yy6nFCFjqFtCRMY83GQAzeLAA8vnRL2Binm7QTT2zv3aRBG39ccdfpUdZcWNWRgdfrOgqBgtucnp9JrVKvB0FKmyme1n/2pr4tNcMoI7zCnz6VoBrPftNlSSbT4wYmZC5MUkmwt06H16/WkalS1RAlGldUtBY4EoYtJaQW8kB7kTQiRd5JAJZQoJA4J3LgDoDk4qkud06Gz+ICGVyHG7GTnHJ981Pi1I2vcpJqOoQSRR4WIwKygHGdrYIYcLg+WPLivUvBFEscOryjw+ENadRj1xzzXPalP8Tgzs122g5PPpLaOziFnZWVrKGitgELk53MB9PX61E7RmCCFC+5mVcDJzwKjaJrsOqxtDIxg1MYDxvhQ+P4cf61F1a6uY5zv4dATtIwOKkUFTtPWKvRlzkcxaTdWE2p2htjNLMjNjvMgL4G4PkTRG8cReG9uiHWBCscXn3h6n/PqaAdMlexJcEd5yQ2MdeaKdP7Tq4kF3aqcDcrRKPEw58Wfb+dFYjA+D3jm0rIoxzCKOWTxRxW+0ogMYbAAznOSOn9fxryW2mlZgZO7QpsjjjIxnzB+XFBsOo6jrRkgM+YnbeYy4XOT0ycZ9qkx2LwJHBPp88kniEbC6C4598dCPevLo2cYZiYt6xV1IhAt7ZzNLafpGQOMxsWXjI6kH0/z51yJ9JRHliaN9owwz90Dqx/v/wBaHbiwBRIRpWp4GGbbKniGD0Ab1I/DNPQ28cUbIlvqALKyMjqrDGNpHmTyD1pp0CzG2bcgn9p3P270m2uW+GimlkGAGRguRgepyePOoGta/b6/FA0MTRfD3KoVY+WDz+XSgXUrK6sL4wSxzwKrqiSMCI3AyQWzgAlfpzUy1mka6ifwhWVs4OSMHjn611NNpKkYFBzODrLGapg0vtUPeWKJBIu1ZMOdpzjOSB5c+tcwOyzxurcBQCueDxzmlFDDczuO9MK7d7j0PypWlnPdOwgi8JPh5+6OaopAqcgH7/8AU5rK9qKxH99Y3CFa6BuG8OdxUHhjT6W09xI4tVYRF87m8qu9M0GG3kD3I3tjoKvYbQRRsBGVU8ggUtzuck+eJQle0DzxmUmj9nYkQTXUigk9CaO+xdvHBcXgjwQVTkefWh+SE7zsXK4znPyok7GR92bgf8q/1rQMsXzGKTwmIVUqVKij4j0oL7a6LBdSRSSlfFnO4Eny6Yo0ql7QgnuCDgjdyOvlQsxUZEJUDnaZnr9lQ0a7Iptg5UsxH0GaT9lpe7RAZwq5OCxwKNY7S3zFneG2ZY7yOcj58Y5phIoyArCTB4JEnXypBC9TKl44HlAOPso95KTEHYKcl2bAH44qTc9n7sbEa8aQp0Jwcfjij5LfYgiRdqDgLxUW7tVU8thcc4pWATkiE9hznJmbN2YnIJDH617D2cvIzmMjPzFHtrb942w8tnA+dWUenQIDvYtu8I8qIhfOONzYHiMyiTs5eHd4VJ58qiSdm7sK/hxnH7vQ5zx+Na0tlLbZfAC5wTgHNdBSwV3dQfJWj60SovpMOosHRpj/AOhNURWVJrhUY5IWRh/X2qfZ22rQrsPxDpj7vfNgn1rUmXGP1kJz6xdK9ES46wN54CUZRTBOpsxzMY7Vadqd8ohRZ44sL+reViM85yPPOTUbRuzl53zN3aqWJGxFKqg46eda1eRrcNtaGJU3DDAeI17b2arICFOSOciqKvCROZf41OYOaX2ZSDEl2olbyXoB86v7WzjiO1UC5z0FWEsBCZC5OevpTgG3cu3IIGTRKdzkycjCgeUrkRomdUHXjJ600IiTlicelWkcG9w5B4ORXEkPjyB1olI3kTGU7QZGWPdGsQVhjq3qKvezMRjabryo6+5qsjTYRxkZ5GKvNFK7pAvTArCMDEapBbMt6VKlS46KqvWUVjFu+eM1aVA1I4aP054rCMjE0NtOZVlHGDID7EeVKW2xETn/AKTUmcl0QMeD1rsxIwG5QccUgqBKg/AMbQNJBE2PHjmlNGXUeAN71y4IkkIYjacACkk0mTk5HoaPusDMQbMzmOId6g2AH1HlUgrhgjcqw446EVyhy4OBmpmB1xzQFZobiMiPGWz9a8I/iQH0OK9n/h8s1ykhUhQBivCv0m7pwLWHBJDYznHpS+ETYQrfeGOtORyM82GPBzxUgoo5xWlSJm8mUz6U4bwhWyRzXQtWjwXUglhj2q4CCm51BZMjpRqx6RTjiVxiVlIOc0y0OWPFWTKOa42jPSnIMHiKYSJHHtHyNcND8qn7RS2CtA5zM8sSB3Pyqx0hNjSewrwIvJxUmyADNjzFaxzNVcGTKVKlS42f/9k="/>
          <p:cNvSpPr>
            <a:spLocks noChangeAspect="1" noChangeArrowheads="1"/>
          </p:cNvSpPr>
          <p:nvPr/>
        </p:nvSpPr>
        <p:spPr bwMode="auto">
          <a:xfrm>
            <a:off x="-108520" y="476672"/>
            <a:ext cx="1285875" cy="1200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56" name="AutoShape 8" descr="data:image/jpeg;base64,/9j/4AAQSkZJRgABAQAAAQABAAD/2wCEAAkGBhQSERUUExQWFBUVGBQXGBgWGRsYGhcdGBcWFhUeFRgaHyYeHRkkGhoWIC8gJCgqLCwvFh4xNTAqNSYrLCkBCQoKDgwOGg8PGiwkHSUvLiwvKi8xKSwwLjQqLC41LCkqKiw0LS00MSwwNCksMiwvLCwqLDEsLzIsLCw0LC80Kf/AABEIAIoAkAMBIgACEQEDEQH/xAAcAAACAgMBAQAAAAAAAAAAAAAFBgQHAAIDAQj/xABJEAACAQIEAgYGAw4EBQUAAAABAgMAEQQFEiEGMQcTQVFhcSIygZGhsRRS0RUWIzNCU2JygpKissHhQ3PC8CSjs+LxJVRjg5P/xAAbAQABBQEBAAAAAAAAAAAAAAAEAAEDBQYCB//EADYRAAEDAgMFBQYGAwEAAAAAAAEAAgMEERIhMQUTQVFhMnGRobEGIoHR4fAUI1KSwfEkM0IV/9oADAMBAAIRAxEAPwC8aysrKSSyo2Px6Qrqc2HIW3JPgKk0nccSsHXSNRCEhSbC5cC58OV/KkkiEnGsK81YeZQfNq8bjNOyNvaV/oTVS5ngHjZC8ujWTqKqoAAH5JIY8yPWPLxpjyefXGoEnXMNiwFrns2G17W91OknM8Z90Xvf/trUcXu2ywj94n/SKXpikX4w3bsRef7R7BWvXs4uxCIN7DZQPE9vtqF8zWZcUZBRySjEchz+SYX4pkHZGD3DU5+BArU8UTHkq+63w1GliPOEO0S6+zUdgf1RzPwo5l+CmbdgR4W0iqyfaODsgk8mi6sTQMiF3+Zt5BSPu3ijyKj9kVpJm+K+uB+yPsokmBcDlv50Cz3AYgg6Yy36pBPz5mg4a+slfYwuaOZv8kDPNFC3E1gPn815Nm2K/On2BfsoZis6xf59/ZYfIUt4jGy4cktqSQ8lNxbzU9lNckRaNWYaSyqSO4kAkVeT000MbZHHtcLptkbTgrS4boNI5gfJL2Mz7Ff+5l9jkfKhs2cYo88RMf8A7H+2iWYxc6AT7G4oQPJ1WxihDhdjW/tHr9Fu2JlPOVz5ux/rUzI89mw06MkjEal1KSSGBNiCD86Fdea3wpvKn6yD+IV2CVMYHlrhKG4bHIf0vo2srKyrBedLKUuMR+FT9Q/zCm2lXi+MmWMDclWH8S0kkt/QBKwBRXIvbUAbX57nkOVRM0zlMMTFhwvWn13AFl8B3t8q6cTZ2MLH1UR/DOLs31R4ePd76SsK29DzS2yatJsrZW8bv5hlwHPqenr6s+WJqNzuTuSdyfOpLZa2KxJiZikEKq725tff7d+yxqNlMvKmCYoYnJ1AmNo9UYuwDgjYdtib2oJoxGyOqJnQkubrbLp1S9w5nEsGGXHMy9RJK0UWGSNFZ9TFItU7G4A5knuorL0uaULLgyxjWRpB1y2QJL1IKsFIe7crUGTh1foscRxc8kcEkZjT6KpVdpAdSMbONyTflblvU+HhqByQ0kxLnDA6cMI10wOZbaV9EB2tfyqxaGgWCyb3PcbuNyuz8fYqPF4tmg1RI0GGih61fx0hBW5Cndgbn6trb10xvSnJGhLYePUJcREQJCRbDxq0rA6RcdYwQe+uUeVwicTF8Wytiji+r6oaQ4UgXIFyBdf3R40Mk4QwxVgz411OuwMYGkSSCSW3o7liACTT3CYNK2xvG008kaT4KAlZ8Mn4xiQ0y9YANtyFuWB25XFMmKGlbWA3bkSeZJ5negc2XRJP1mnEMyzviPVXSzOgQchyRRYe3nUrF5hqF9xfsPMedDTPuAFaUMBxk8UKzNudLuJNFcfPzoLM1DNWwpmWC5VJytbzxDvkj/nWo1T8gS+KgHfLF/OtShFTm0bj0PovoWsrKyrBeWLKWeMMesA61vyY3t4ksgAHnTNVd9MJ/BweLP8AIVw82aSi6KAT1DI3aEpEy1PpWK/C3YvqJsbb22t4U0y8IwKpK3JAJtrPYN/jShkeNWKZXa9gG5eI2pql4sg0mwcFgRy2F+6qKo3uP3b2stDtg1bJmtpsWHCOze17nl8EMyK7tpA1GxsPIjxHZejk2YKkZaJiXUXsyGx7ypDHYeNKmR5p1Mpk3NuQtf8AKB3HcReiUmfx9XIqRsrOCtybhVNtlHf2XPZWkoW0+6/Mte/G38qg9oGV/wCLtBjw2GmK1/hlfnfoj+YZ5IsY6ogMWUXbcAHmT7N/ZUA8SYkxM6zICqs4DR6daqDcruTzsPSABJABO9BVzUjmNVuw237Dz25HtqFjcWzqyqrDX67MQWcj1dR2AUdij42Fq2Mi2aH2xS1jKn8lry2w7OK3kn3Mc9dYCyn0goPfvtfag33dmaO+sCTe6lbW7QLEb3HIg89rdtCJsyJQgm/o2HwtXL7phdO0zabEB3Gi47bbm1ydr+2jKUxFnv2vfjZaZ9I5lgAj+V5kZRFr3LlQbbc2t8qY3yeCw1ISWvptqI2F21G+23lVc5Pj+rkh1Gyoyk9tgDc7CnxuN8NYjWQLAAaW95258/fWb2gXiW7Q4izrBt9eF7KSoglZhwA6cEp8Y4dIpQsa6QVBt7TTHlWT4IQwdZhXlZ4hJI63IUdpYBr+4UpcW5kk0waM3XQByI3ue+nfJuL8HHh8PeUrJHGqH0GIOw1KbDcXtuOVqMoQ/cN3natnf6qar3zaePCHX42vfTjbNCeIskhTCyOMNHG1onjZGZjpdyAHvtqsL7bc+6lXhcf8bh/86L+YU6cZ8U4SbCPHDJqdmQ20kbDzAFgOyk/hEXx2G/zU+dGWzAUtI6U0cplBB97W/wCnqr9rKpqfpPxoJF02JGyDvt31z+/bHOL3Y+Ckju7h4j30daQ6MPgsk+mjZk+aP9wPorpqvOlz044AvpEO9wNyPRHO1Jj8Xyt62o+cjGuX3xn83/F/ahZJHZtLbK8oNlSRvZUNcHDUWtY/G6FjDsDure411dtrFWogOIj+b/i/tWw4hP1D+9/ahrlX8jZHkFzdOqEwta9wa6dcO40T++LvRvfWffEvaje8UrlRSROkdiLM+/6IQJd+VxW7YgW/tRT74E+o3wrz7ux/mz7lpZ8l0WOcQSw+P0QlJ++t+vX/AGKKfduL83/CtbLnER20b+CKaV+iZ7C44i0+P0QQyjVccq6icUyw4ZnFxhpCP8q3zraXLmAucNJ/+V/lUJqYgbYh4hRSPjfYOGY65+iU3muRtXSOYeX+/Ki8mKgBsyWPcUsfdWv0rDfVX92pcSmcGvYG4DbpdCJJRflf20W4KW+YYf8AzAfcCa2GIwv1V/dNdMkzBPp+GWFQD1qXYC2xO4F/C96kZm4KGd4jp3tDT2Tr3H7yXseaxRFkKNrWaQ6goPNm25g7aY+0dtR3zxzEqKhutzqLekTZxyIPaUPMn8GPOsxGVPJiplF/x0w/5jU2YTh+DCxiTEuqDsB3LfqqNzRj6iJzy7d3zvmTbj3c1kjsIQsDXTXJ0DW5+p9Em5Zw+8oFlNuXLupkwPR+x5iin32ra2HhCjsaTc279I2HtJr2HMZ5d2kbfkoOke4WqorNoxB7nnO5vYaeKu4fxUEDIQbBoAz1y6D5raLo/UesQPOu44Ji+svvFS8PBYd/ee+pqiwuazkvtDY2ZH4k/RCSVEw1egc3BEX1l94odiOAwfVIPkQaPY3FW2HM/AUqZpmPcbAcrbXNWlFXSVHaYB3Eqsn25LS54robmHCEidhoFPhGTmKacr4knU+k2tPqvuPYeY99H4MJh8YiyoNhIqyKew87eKnv7avpaeWGD8QR7uZ8Edsr2tiqnbtws4IBwvwE04EkxKIdwo9Zh3n6o+NWRleRQQC0car4gb+1jvS3jZpkla2JSIMfQRrbCwC7kHTdtQ5dg51EmmW5WbMGPawT1TzuF0na1m8tQvfas5BK6o/Mkde+YADiB5Z96jrK6aoccRsOXBPWJxSIupiFAtufEgD4ke+hGN4owyIW6xWsCdK7sbA9nZe3M2HLvpUwuIwSXsJ5TazBgALXTZuQ03RTbcAHurrC6abpgQS2kqCrC2qSRGLkggWRYyV579woiZrLe+D5D1QDQeCk4zOsLivQeF2uyopK2PpWAIa913NI3EuR/RZtF7oRqQntHKx8Qdqcpxi3K6IootJ1C1j6R1A37PHl2g94pY41zUTTgLYiJdFxyLE3a3gNh7DQtF7tQGwkYCDcB2K3I8hfprnyWj2NJKJMGeFL9FeBY75pAO57+5b0Ko90cx3zaLwDn3RmtHH2grnaZ/x39x9E8ZsyYFZsQVDO8riNT2sxZt/ADc0lNhZZkfHYtiIE3LsL6t7KsSDnvYWFh41YXSNkDz4dWjBYxOWKjmykWbT3kbG3nS/0y46NcphSEjRJJGE08tKKz/0FPucby06eqzba/cUwkjzkcSCf0gaD46/0uPBef5bip1gVcQ8rhiOsUKvogk+q3d51Z0OWxJ6sai3gKr3jzEnLsnh6i0U1oIQ6gBx6F5LNzBIU7+NJScZ4mAYkQ5i+LRcMrCRgRokaSNRp173FyPG9TNp4m6NCpJKiWU3e4lX8EHcKg4POcPNJJFHIjyRG0ijcob29IedVPkXEGa/TEwpxayNLheuBdBaIvHrTUdN7rt3g3oRwZn2LwkGNzK8bpI5VtQ9KSYkFCLDZB1jEgW5WqXC3koVemIymJwQ0am/Pa3xFLmbdHEMu8bPERyF9S+47/GlrLukLMRPgYJ48PqxhD+iGusTadLbObMQJDv3Co2I6apl6wrho3AxHURgMwLj0zc7Hewj5fXrndMGdgoJYI5hZ4uoPFmQT4NQCt0O3WL6vke0E+NMHRVkzNDO73CSaFXxKaiWHkSBfzoXjumIuk8OJy1yU2lQPcIt7EudN1IYqAe8jenjhjOYpcAmIgjMSyCyxk7KV9Cw7LbX251aS1plh3ZHyt3ICn2aynlxsOX8oRnGDiWUrNckgXsSUIW+kuo5EXPP+lcsLDhD6ghY7g2Kse6x3va21qTuLs6efENh4mIVTaRgd3b8q5+qOXjXKLg6MLcnfyH2ViKvZTCbRSOaOV8vgMvVbqloi6MPlIF9Mrn4qxFdFvbSO+1h8vbQrGcYYVAT1qvbsj9P4jYe00gzZYYGEkLlHXkRsf7jwrqMRC4bEuoWSP14VFklc7RuB2Am+oeHvEi9n4nG75CfL5ol9LufeIu08tb8Ae/mj2YZ3LiEuZEwMDflyG8kg/RUbgeW9Bvufl1rDMJb9/wBHIX7bUFkZpGMkp1Me/s8AOweFe9WO6r2CCGnbgibYfeqsYaCUNzeW9G29SCT95IjicikC64ZExUffHsw80Py50T6Md81Q/oSf9OlqItG2uJijDu7fAjtFNfRnKZM21kWLJIxA7yovRTbEiyGrBURwvbK7EMJsdDw1VxQYwF3W+6m3wBpa496PlzGJFSTqGRy4IW6ksLNcXG/I3pezziNsNmUwvtdD70WmXK+kDDuAGexJA5Na525276kbIL2KzU9G+NrXDRwBSrmnRbmE0IWTHid45Ukj60MVACsDe997kd451Gzjo/zOfDtFIuDJaSI6oVWIlV1l9RCC++ggeBq2kxCnka3vU91XkEKt4uDsUMwx+IEYCthWhwvpruQiol97r6vb30ltw5mH3KXAnByL/wASrFl9IsGDlmbTcBVJQXv2VZnSzmLRZZKEYq8rRwqQbeuwB37Nr0rwZ1h8tWVsDMJTI7hkkWZ0T6LGRKYggOxYrdydO/Ow2SZQeM5ZsJnCTjDSyRQYcRwlFJF+rZVN7W9Fm3FLPDmSOMTlkMqMpaVsS4YEejqGktfl6MIO/Y1WhhekOeSRFXCBwIsJLORJbqhiPSJsV3VU9LmKCydJck8nXBXw+Hjwk87D8HIzhn6mFgDyIY30m1/EUkkjSY/VgMzxR54vFRRL5anncD9nR7qunh/Leoy7CRWtpSO/my6m/iJoNHxbgR1eFxETSsGgSR2w6aBNOl0DhdhIRsdINrHenLrOtjYaGj0mwDi3K1ivevjSSXz3gpysrs3PW9/Msb/GmIZmCOdROL8n6jGFuUM7ar/VJI60eY3PtpuwuR4dnOpYPx50qulgsKrJHBcKdwzAMd7k2vVe6O5W4fWRblj7Xy+wkvHYm+w5nYeZ2Hxo/jeCcOxm0ayYy0SlXYqJERSTJqXctI6IFBtzIJogOFsO4T8EYyQWsGbWQ7Rle31hdkU27DztXWDhWJnQI00fWSAuiysdLRgPId73KMUQE73a/MU7W2Qs9cx4GEubb759Ep8W5NFhphHEzMNNzqIbmzBbMAAQVAPLYkjsoJTceHElELvLKwkGHjV7q2ppNbPa49FI1RxY3JIrh95mqSCNJDeZiCWUegqxRyM2x33cL7KVirODaETGBj3EkDMkctUsU19FKXzJj3RP/oFCs14eMEEUzOD1t7LYggWuDc8xa245E2o10Pb4+U//AAH+eMV3H2lFtOZktK5zDcWPqFx6Sk/9Rl3I9GI7c/UHI9n++VKpFmFpXUWvcM2oG/O5uLeHn3Veed8DYbFSGSRX1kAEqxHLYbbj4UDn6IoD6k0q+elv6CuzG65IVL+LpZIWNcSHAAZ3tkOFrpPyzjSWNRdi1rC/ftz27+dMOC6SLetWuI6Hm/IxC/tR2+RobiOifFr6rRP+0VPxX+tR7t40R7XbOmaMbgD8R6prbjPDYhNEyI6m11cBge7Y1xxEGVzIiNh4dKBgoC6Qofdrabc6Spuj/Hp/gk/qujfDVf4VBnyPGR+tBMo79DW99qfHIFx/5VFJ/rkHiFZscmBUT6Rp+kKqSEM1yqoY1AufRspIFqW24XwCxSRrNPaRYUOp1f0IX1qi3UWUnmPDspJeeReeoeYI+dczi2P5R99NvXqQez8f6k4TYGAYvr+vZk+k/S+qKL+M06VvJe+gDkLUSzTpDJBC1XZlPea1Jrgve7UouHYsEZuc0blz8S6o5xqik5/WRuxk8aDY3AtARcho29SQcm+xvCtKmYHMdF1ZRJE3rI3I+I7j404ItYol9M6A7yn+LefUcj5HzTXkPDkUkGHdi3WOULaWcMA0sjq1wbbRROABuL37RXTAZHqRZRLNEr4khdLkhYl1PI4LqCWLxFrkDktxS1isukhj+kYSSR4Ad7MesgPKzgdlj63j7a4YXiPEKdSzPfbe9+WoDnf6zfvHvpzlwVeynlnxOjk46G+XS2f33pvyzCzTpE0eJmMrxRzaXWNlASXqY7X5c3PioPO9qD4ri2aCUhHV2jklHWNGoJ/CXOkg3CNpF17thtQ2HiqeMhtYJHV21Kp/FszoOXIMxPnW2R8OfSFbEYmTqMIu7OfWkN/ViHaSe33XpDPRdmBtPidU4SOAtn3aX6BezYqbMdCkKkUAOqQAgKpCC25teyXt4kmmLodwo+l4l03RUCA+DPdfghpbzrOxKBDAnU4ZPVjHN/0pT2k87e+9P3Q3g9OHnktu8xX2Iot8WapWWxWCArxJHTFzhhByDeWd8+p8lYNZWVlErKrKysrKSSystWVlJJaSQq3rAHzANQcRw5hn9fDxN5ov2URrKay7bI5vZJCXMR0e4F/8AL+qzL8jahs/RNhD6rSp5MCPiv8AWnWspsDTwRTNoVTNJHeN/VVzP0Or+RiGH6yA/EEUNxHRBiB6k0TeYZftq2KyuN01FM21WN/6v3gKosBwRmWEk6yJUY8iA6lXHarK1rg1Fz7gGYgz4fDvG3+Jh+YB7TCwuCv6P/irnryluhondteYvElgHcxfPoc/qF8/4bITEBNjI3A/Ih0nU55+n3DwPt7q4Zrm8mIYGQgKuyRjZYxy2Hf419D2qLicsicelFG3min5imMWVgVPBtcCXezMxO4Z5DuFvNfO1Xd0cYXq8uh/S1uf2nY/K1LfGGTwICUhiU/ooo+Qp54cW2Ew9tvwUX8gpom4SVLtisFRDGWiwuf4X//Z"/>
          <p:cNvSpPr>
            <a:spLocks noChangeAspect="1" noChangeArrowheads="1"/>
          </p:cNvSpPr>
          <p:nvPr/>
        </p:nvSpPr>
        <p:spPr bwMode="auto">
          <a:xfrm>
            <a:off x="63500" y="-635000"/>
            <a:ext cx="137160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260978"/>
            <a:ext cx="1516890" cy="151689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864754" y="537238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cs-CZ" altLang="cs-CZ" sz="1600" b="1" dirty="0" bmk="">
                <a:ea typeface="Times New Roman" panose="02020603050405020304" pitchFamily="18" charset="0"/>
                <a:cs typeface="Arial" panose="020B0604020202020204" pitchFamily="34" charset="0"/>
              </a:rPr>
              <a:t>gr</a:t>
            </a:r>
            <a:r>
              <a:rPr lang="cs-CZ" altLang="cs-CZ" sz="1600" b="1" dirty="0" bmk="_MailAutoSig">
                <a:ea typeface="Times New Roman" panose="02020603050405020304" pitchFamily="18" charset="0"/>
                <a:cs typeface="Arial" panose="020B0604020202020204" pitchFamily="34" charset="0"/>
              </a:rPr>
              <a:t>. Bc</a:t>
            </a:r>
            <a:r>
              <a:rPr lang="cs-CZ" altLang="cs-CZ" sz="1600" b="1" dirty="0" smtClean="0" bmk="_MailAutoSig">
                <a:ea typeface="Times New Roman" panose="02020603050405020304" pitchFamily="18" charset="0"/>
                <a:cs typeface="Arial" panose="020B0604020202020204" pitchFamily="34" charset="0"/>
              </a:rPr>
              <a:t>. Bc. </a:t>
            </a:r>
            <a:r>
              <a:rPr lang="cs-CZ" altLang="cs-CZ" sz="1600" b="1" dirty="0" bmk="_MailAutoSig">
                <a:ea typeface="Times New Roman" panose="02020603050405020304" pitchFamily="18" charset="0"/>
                <a:cs typeface="Arial" panose="020B0604020202020204" pitchFamily="34" charset="0"/>
              </a:rPr>
              <a:t>Jiří Hadaš, MBA</a:t>
            </a:r>
            <a:endParaRPr lang="cs-CZ" altLang="cs-CZ" sz="1600" b="1" dirty="0" bmk="_MailAutoSig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 bmk="_MailAutoSig">
                <a:ea typeface="Times New Roman" panose="02020603050405020304" pitchFamily="18" charset="0"/>
                <a:cs typeface="Arial" panose="020B0604020202020204" pitchFamily="34" charset="0"/>
              </a:rPr>
              <a:t>Úřad Rady pro rozhlasové a televizní vysílání</a:t>
            </a:r>
            <a:endParaRPr lang="cs-CZ" altLang="cs-CZ" sz="1600" b="1" dirty="0" bmk="_MailAutoSig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 bmk="_MailAutoSig">
                <a:ea typeface="Times New Roman" panose="02020603050405020304" pitchFamily="18" charset="0"/>
                <a:cs typeface="Arial" panose="020B0604020202020204" pitchFamily="34" charset="0"/>
              </a:rPr>
              <a:t>tel. 221 012 052; 604 41 86 34</a:t>
            </a:r>
            <a:endParaRPr lang="cs-CZ" altLang="cs-CZ" sz="1600" b="1" dirty="0" bmk="_MailAutoSig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 bmk="_MailAutoSig">
                <a:ea typeface="Times New Roman" panose="02020603050405020304" pitchFamily="18" charset="0"/>
                <a:cs typeface="Arial" panose="020B0604020202020204" pitchFamily="34" charset="0"/>
              </a:rPr>
              <a:t>e-mail: </a:t>
            </a:r>
            <a:r>
              <a:rPr lang="cs-CZ" altLang="cs-CZ" sz="1600" b="1" dirty="0" bmk="_MailAutoSig"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hadas.j@rrtv.cz</a:t>
            </a: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5431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2" t="25755" r="33041" b="19768"/>
          <a:stretch/>
        </p:blipFill>
        <p:spPr>
          <a:xfrm>
            <a:off x="1871700" y="483953"/>
            <a:ext cx="5400600" cy="5184576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7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Detailní výsledky</a:t>
            </a:r>
            <a:endParaRPr lang="cs-CZ" b="1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7638"/>
            <a:ext cx="8229600" cy="4708525"/>
          </a:xfrm>
        </p:spPr>
        <p:txBody>
          <a:bodyPr>
            <a:noAutofit/>
          </a:bodyPr>
          <a:lstStyle/>
          <a:p>
            <a:pPr algn="just"/>
            <a:r>
              <a:rPr lang="cs-CZ" sz="2200" b="1" dirty="0" smtClean="0">
                <a:latin typeface="+mj-lt"/>
              </a:rPr>
              <a:t>Divák a HbbTV</a:t>
            </a:r>
          </a:p>
          <a:p>
            <a:pPr lvl="1" algn="just"/>
            <a:r>
              <a:rPr lang="cs-CZ" sz="1800" b="1" dirty="0" smtClean="0">
                <a:latin typeface="+mj-lt"/>
              </a:rPr>
              <a:t>Povědomí o HbbTV</a:t>
            </a:r>
          </a:p>
          <a:p>
            <a:pPr lvl="1" algn="just"/>
            <a:r>
              <a:rPr lang="cs-CZ" sz="1800" b="1" dirty="0" smtClean="0">
                <a:latin typeface="+mj-lt"/>
              </a:rPr>
              <a:t>Uživatelské chování</a:t>
            </a:r>
          </a:p>
          <a:p>
            <a:pPr marL="457200" lvl="1" indent="0" algn="just">
              <a:buNone/>
            </a:pPr>
            <a:endParaRPr lang="cs-CZ" sz="1800" b="1" dirty="0" smtClean="0">
              <a:latin typeface="+mj-lt"/>
            </a:endParaRPr>
          </a:p>
          <a:p>
            <a:pPr algn="just"/>
            <a:r>
              <a:rPr lang="cs-CZ" sz="2200" b="1" dirty="0" smtClean="0">
                <a:latin typeface="+mj-lt"/>
              </a:rPr>
              <a:t>Divák a Smart TV</a:t>
            </a:r>
          </a:p>
          <a:p>
            <a:pPr lvl="1" algn="just"/>
            <a:r>
              <a:rPr lang="cs-CZ" sz="1800" b="1" dirty="0" smtClean="0">
                <a:latin typeface="+mj-lt"/>
              </a:rPr>
              <a:t>Penetrace</a:t>
            </a:r>
          </a:p>
          <a:p>
            <a:pPr lvl="1" algn="just"/>
            <a:r>
              <a:rPr lang="cs-CZ" sz="1800" b="1" dirty="0" smtClean="0">
                <a:latin typeface="+mj-lt"/>
              </a:rPr>
              <a:t>Využívání služeb</a:t>
            </a:r>
          </a:p>
          <a:p>
            <a:pPr lvl="1" algn="just"/>
            <a:endParaRPr lang="cs-CZ" sz="1800" b="1" dirty="0" smtClean="0">
              <a:latin typeface="+mj-lt"/>
            </a:endParaRPr>
          </a:p>
          <a:p>
            <a:pPr algn="just"/>
            <a:r>
              <a:rPr lang="cs-CZ" sz="2200" b="1" dirty="0" smtClean="0">
                <a:latin typeface="+mj-lt"/>
              </a:rPr>
              <a:t>Rizika spojená s užíváním Smart TV a HbbTV</a:t>
            </a:r>
            <a:endParaRPr lang="cs-CZ" sz="2200" b="1" dirty="0" smtClean="0">
              <a:latin typeface="+mj-lt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5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Povědomí </a:t>
            </a:r>
            <a:r>
              <a:rPr lang="cs-CZ" dirty="0"/>
              <a:t>o HbbTV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3"/>
          <a:srcRect l="15879" t="39689" r="47537" b="26596"/>
          <a:stretch/>
        </p:blipFill>
        <p:spPr bwMode="auto">
          <a:xfrm>
            <a:off x="1907704" y="1628800"/>
            <a:ext cx="568863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6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Sociodemografické hledisko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 rotWithShape="1">
          <a:blip r:embed="rId3"/>
          <a:srcRect l="27612" t="31217" r="28604" b="9051"/>
          <a:stretch/>
        </p:blipFill>
        <p:spPr bwMode="auto">
          <a:xfrm>
            <a:off x="1907704" y="1268761"/>
            <a:ext cx="540060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8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televizních přístrojů v domácnosti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248"/>
            <a:ext cx="2780607" cy="8603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8699" t="32782" r="29449" b="40310"/>
          <a:stretch/>
        </p:blipFill>
        <p:spPr>
          <a:xfrm>
            <a:off x="646309" y="2060848"/>
            <a:ext cx="752609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Četnost </a:t>
            </a:r>
            <a:r>
              <a:rPr lang="cs-CZ" dirty="0" smtClean="0"/>
              <a:t>užívání HbbTV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8529"/>
            <a:ext cx="2780607" cy="8603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27784" y="386318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Open Sans"/>
              </a:rPr>
              <a:t>.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3"/>
          <a:srcRect l="7275" t="23516" r="28406" b="25632"/>
          <a:stretch/>
        </p:blipFill>
        <p:spPr bwMode="auto">
          <a:xfrm>
            <a:off x="457200" y="2033228"/>
            <a:ext cx="8229600" cy="3659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27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10076</TotalTime>
  <Words>369</Words>
  <Application>Microsoft Office PowerPoint</Application>
  <PresentationFormat>Předvádění na obrazovce (4:3)</PresentationFormat>
  <Paragraphs>82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Open Sans</vt:lpstr>
      <vt:lpstr>Symbol</vt:lpstr>
      <vt:lpstr>Times New Roman</vt:lpstr>
      <vt:lpstr>Motiv systému Office</vt:lpstr>
      <vt:lpstr>Prezentace aplikace PowerPoint</vt:lpstr>
      <vt:lpstr>ZADÁNÍ A CÍLE PRŮZKUMU</vt:lpstr>
      <vt:lpstr>Design průzkumu</vt:lpstr>
      <vt:lpstr>Prezentace aplikace PowerPoint</vt:lpstr>
      <vt:lpstr>Detailní výsledky</vt:lpstr>
      <vt:lpstr>Povědomí o HbbTV</vt:lpstr>
      <vt:lpstr>Sociodemografické hledisko</vt:lpstr>
      <vt:lpstr>Typy televizních přístrojů v domácnosti </vt:lpstr>
      <vt:lpstr>Četnost užívání HbbTV</vt:lpstr>
      <vt:lpstr>Četnost užívání HbbTV</vt:lpstr>
      <vt:lpstr>Užívání funkcí</vt:lpstr>
      <vt:lpstr>Prezentace aplikace PowerPoint</vt:lpstr>
      <vt:lpstr>Oblíbenost programů</vt:lpstr>
      <vt:lpstr>Sociodemografické hledisko</vt:lpstr>
      <vt:lpstr>Smart TV a uživatelé </vt:lpstr>
      <vt:lpstr>Důvod pořízení</vt:lpstr>
      <vt:lpstr>Důvod nepořízení</vt:lpstr>
      <vt:lpstr>Sociodemografické hledisko</vt:lpstr>
      <vt:lpstr>Nejoblíbenější funkce Smart TV</vt:lpstr>
      <vt:lpstr>Sledování lineárního vysílání  na Smart TV</vt:lpstr>
      <vt:lpstr>Lineární vysílání x služby nabízené Smart TV</vt:lpstr>
      <vt:lpstr>Lineární vysílání x služby nabízené Smart TV</vt:lpstr>
      <vt:lpstr>Ochota platby za služby</vt:lpstr>
      <vt:lpstr>Důvod nevyužívání placených služeb</vt:lpstr>
      <vt:lpstr>Interaktivní reklama</vt:lpstr>
      <vt:lpstr>Povědomí o personalizované reklamě</vt:lpstr>
      <vt:lpstr>Povědomí o rizicích </vt:lpstr>
      <vt:lpstr>Srovnání se zahraničím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</vt:lpstr>
      <vt:lpstr>      Děkuji za pozornost. </vt:lpstr>
    </vt:vector>
  </TitlesOfParts>
  <Company>RRTV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Šetina</dc:creator>
  <cp:lastModifiedBy>Hadaš Jiří</cp:lastModifiedBy>
  <cp:revision>544</cp:revision>
  <dcterms:created xsi:type="dcterms:W3CDTF">2012-01-19T12:58:38Z</dcterms:created>
  <dcterms:modified xsi:type="dcterms:W3CDTF">2018-09-24T09:32:31Z</dcterms:modified>
</cp:coreProperties>
</file>